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782" y="-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31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73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962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10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006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414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51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89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213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920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94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ACEBA-D201-4F5D-9738-90D42DAD25F4}" type="datetimeFigureOut">
              <a:rPr lang="ko-KR" altLang="en-US" smtClean="0"/>
              <a:t>2018-03-29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6A081-6FA4-483D-9097-CC5C35AD4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0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313943" y="1196216"/>
            <a:ext cx="2221893" cy="8361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535836" y="1201504"/>
            <a:ext cx="2221893" cy="8361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173217" y="1280592"/>
            <a:ext cx="870413" cy="349391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인쇄 </a:t>
            </a:r>
            <a:endParaRPr lang="ko-KR" altLang="ko-KR" sz="1100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2395110" y="1269008"/>
            <a:ext cx="870413" cy="349391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</a:t>
            </a:r>
            <a:endParaRPr lang="ko-KR" altLang="ko-KR" sz="1100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4617003" y="1269007"/>
            <a:ext cx="870413" cy="349391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스캔</a:t>
            </a:r>
            <a:endParaRPr lang="ko-KR" altLang="ko-KR" sz="1100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9867"/>
          <a:stretch/>
        </p:blipFill>
        <p:spPr bwMode="auto">
          <a:xfrm>
            <a:off x="158616" y="2295713"/>
            <a:ext cx="841143" cy="8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40" y="3832731"/>
            <a:ext cx="1380863" cy="8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81695" y="1727492"/>
            <a:ext cx="2232248" cy="515048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1.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PC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인쇄하고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프린트 선택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/>
            </a:r>
            <a:b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kern="100" dirty="0" err="1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팝업창에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개인식별번호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입력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84863" y="3594727"/>
            <a:ext cx="1184940" cy="278153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ko-KR" sz="105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Ex)  1234, 1111</a:t>
            </a:r>
            <a:endParaRPr lang="ko-KR" altLang="ko-KR" sz="105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오른쪽 화살표 12"/>
          <p:cNvSpPr/>
          <p:nvPr/>
        </p:nvSpPr>
        <p:spPr>
          <a:xfrm>
            <a:off x="952687" y="2398392"/>
            <a:ext cx="221015" cy="639397"/>
          </a:xfrm>
          <a:prstGeom prst="rightArrow">
            <a:avLst>
              <a:gd name="adj1" fmla="val 50000"/>
              <a:gd name="adj2" fmla="val 7331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200999" y="2325245"/>
            <a:ext cx="1053411" cy="7879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[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프린트 선택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]</a:t>
            </a:r>
            <a:r>
              <a:rPr lang="en-US" altLang="ko-KR" sz="1100" dirty="0">
                <a:latin typeface="+mn-ea"/>
              </a:rPr>
              <a:t/>
            </a:r>
            <a:br>
              <a:rPr lang="en-US" altLang="ko-KR" sz="1100" dirty="0">
                <a:latin typeface="+mn-ea"/>
              </a:rPr>
            </a:br>
            <a:endParaRPr lang="en-US" altLang="ko-KR" sz="1100" dirty="0"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rgbClr val="002060"/>
                </a:solidFill>
                <a:latin typeface="+mn-ea"/>
              </a:rPr>
              <a:t>흑백인쇄</a:t>
            </a:r>
            <a:endParaRPr lang="en-US" altLang="ko-KR" sz="1100" b="1" dirty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rgbClr val="002060"/>
                </a:solidFill>
                <a:latin typeface="+mn-ea"/>
              </a:rPr>
              <a:t>칼라인쇄</a:t>
            </a:r>
          </a:p>
        </p:txBody>
      </p:sp>
      <p:sp>
        <p:nvSpPr>
          <p:cNvPr id="15" name="오른쪽 화살표 14"/>
          <p:cNvSpPr/>
          <p:nvPr/>
        </p:nvSpPr>
        <p:spPr>
          <a:xfrm>
            <a:off x="334288" y="3914659"/>
            <a:ext cx="212663" cy="639397"/>
          </a:xfrm>
          <a:prstGeom prst="rightArrow">
            <a:avLst>
              <a:gd name="adj1" fmla="val 50000"/>
              <a:gd name="adj2" fmla="val 7331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33557" y="3105548"/>
            <a:ext cx="1324402" cy="430887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흑백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(100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원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/1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면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), </a:t>
            </a:r>
          </a:p>
          <a:p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칼라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(200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원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/1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면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ko-KR" sz="11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39886" y="4808984"/>
            <a:ext cx="2363147" cy="285143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복사기 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UI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인쇄버튼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터치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823" y="5200588"/>
            <a:ext cx="2027588" cy="828017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31991" y="6177136"/>
            <a:ext cx="2395207" cy="646331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3.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인쇄파일 위치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PC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로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선택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후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</a:p>
          <a:p>
            <a:pPr lvl="0"/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개인식별번호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(Pin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번호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입력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</a:t>
            </a:r>
            <a:b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출력물 선택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20" name="그림 19" descr="\\10.220.203.35\shared\ssae.park\Android\kiosk_capture\Screenshot_2017-04-11-14-22-59.png"/>
          <p:cNvPicPr/>
          <p:nvPr/>
        </p:nvPicPr>
        <p:blipFill rotWithShape="1">
          <a:blip r:embed="rId6"/>
          <a:srcRect t="5471" r="48941" b="48604"/>
          <a:stretch/>
        </p:blipFill>
        <p:spPr bwMode="auto">
          <a:xfrm>
            <a:off x="1233822" y="6832357"/>
            <a:ext cx="1020587" cy="77105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21" name="그림 20" descr="\\10.220.201.31\common\Screenshot_2017-04-10-16-16-29.png"/>
          <p:cNvPicPr/>
          <p:nvPr/>
        </p:nvPicPr>
        <p:blipFill rotWithShape="1">
          <a:blip r:embed="rId7"/>
          <a:srcRect l="12204" t="40210" r="29690" b="17842"/>
          <a:stretch/>
        </p:blipFill>
        <p:spPr bwMode="auto">
          <a:xfrm>
            <a:off x="81695" y="6923007"/>
            <a:ext cx="1089270" cy="54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오른쪽 화살표 21"/>
          <p:cNvSpPr/>
          <p:nvPr/>
        </p:nvSpPr>
        <p:spPr>
          <a:xfrm rot="5400000">
            <a:off x="393001" y="6822076"/>
            <a:ext cx="136277" cy="249222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92050" y="1200200"/>
            <a:ext cx="2221893" cy="8361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오른쪽 화살표 23"/>
          <p:cNvSpPr/>
          <p:nvPr/>
        </p:nvSpPr>
        <p:spPr>
          <a:xfrm>
            <a:off x="1023442" y="6855217"/>
            <a:ext cx="161233" cy="568915"/>
          </a:xfrm>
          <a:prstGeom prst="rightArrow">
            <a:avLst>
              <a:gd name="adj1" fmla="val 50000"/>
              <a:gd name="adj2" fmla="val 7331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66471" y="7747876"/>
            <a:ext cx="2060179" cy="497508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4.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복사기 좌측 단말기에서 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금액확인 및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카드로 결제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5924" y="9273480"/>
            <a:ext cx="2297424" cy="261097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o-KR" altLang="en-US" sz="105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신용</a:t>
            </a:r>
            <a:r>
              <a:rPr lang="en-US" altLang="ko-KR" sz="105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105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체크카드</a:t>
            </a:r>
            <a:r>
              <a:rPr lang="en-US" altLang="ko-KR" sz="105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T-Money </a:t>
            </a:r>
            <a:r>
              <a:rPr lang="ko-KR" altLang="en-US" sz="105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사용가능</a:t>
            </a:r>
            <a:endParaRPr lang="ko-KR" altLang="ko-KR" sz="105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46916" y="8248750"/>
            <a:ext cx="1790089" cy="1030672"/>
            <a:chOff x="322097" y="8282374"/>
            <a:chExt cx="1936997" cy="1158268"/>
          </a:xfrm>
        </p:grpSpPr>
        <p:pic>
          <p:nvPicPr>
            <p:cNvPr id="28" name="Picture 9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7000" contras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16" t="54243" r="14297" b="4378"/>
            <a:stretch/>
          </p:blipFill>
          <p:spPr bwMode="auto">
            <a:xfrm>
              <a:off x="322097" y="8282374"/>
              <a:ext cx="1936997" cy="1158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직사각형 28"/>
            <p:cNvSpPr/>
            <p:nvPr/>
          </p:nvSpPr>
          <p:spPr>
            <a:xfrm>
              <a:off x="1490176" y="8589476"/>
              <a:ext cx="246862" cy="15995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</a:rPr>
                <a:t>100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2255224" y="1727492"/>
            <a:ext cx="2363147" cy="304699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1.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복사기 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UI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버튼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터치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4284" y="2163549"/>
            <a:ext cx="2001851" cy="874683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2257940" y="3959002"/>
            <a:ext cx="2148345" cy="517065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2.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원하는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복사옵션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설정 후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b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시작버튼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터치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402987" y="5611646"/>
            <a:ext cx="1324402" cy="481670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흑백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(100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원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/1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면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), </a:t>
            </a:r>
            <a:b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칼라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(200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원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/1</a:t>
            </a:r>
            <a:r>
              <a:rPr lang="ko-KR" altLang="en-US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면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ko-KR" sz="11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2418136" y="4428587"/>
            <a:ext cx="2068295" cy="1172485"/>
            <a:chOff x="2502209" y="4328760"/>
            <a:chExt cx="3196342" cy="1462423"/>
          </a:xfrm>
        </p:grpSpPr>
        <p:pic>
          <p:nvPicPr>
            <p:cNvPr id="35" name="그림 34" descr="\\10.220.207.197\common\Screenshot_2017-04-24-05-49-27.png"/>
            <p:cNvPicPr/>
            <p:nvPr/>
          </p:nvPicPr>
          <p:blipFill rotWithShape="1">
            <a:blip r:embed="rId11"/>
            <a:srcRect l="617" t="14387" r="-723" b="9391"/>
            <a:stretch/>
          </p:blipFill>
          <p:spPr bwMode="auto">
            <a:xfrm>
              <a:off x="2502209" y="4328760"/>
              <a:ext cx="3196342" cy="1462423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</p:pic>
        <p:sp>
          <p:nvSpPr>
            <p:cNvPr id="36" name="직사각형 35"/>
            <p:cNvSpPr/>
            <p:nvPr/>
          </p:nvSpPr>
          <p:spPr>
            <a:xfrm>
              <a:off x="5112632" y="4361163"/>
              <a:ext cx="472732" cy="16368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2257176" y="6602318"/>
            <a:ext cx="2219126" cy="517065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3.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복사기 좌측 단말기에서 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금액확인 및 카드로 결제</a:t>
            </a:r>
            <a:endParaRPr lang="en-US" altLang="ko-KR" sz="12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38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7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6" t="54243" r="14297" b="4378"/>
          <a:stretch/>
        </p:blipFill>
        <p:spPr bwMode="auto">
          <a:xfrm>
            <a:off x="2385951" y="7113240"/>
            <a:ext cx="2113728" cy="127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/>
          <p:cNvSpPr/>
          <p:nvPr/>
        </p:nvSpPr>
        <p:spPr>
          <a:xfrm>
            <a:off x="2313942" y="8409384"/>
            <a:ext cx="2221893" cy="253018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o-KR" altLang="en-US" sz="10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신용</a:t>
            </a:r>
            <a:r>
              <a:rPr lang="en-US" altLang="ko-KR" sz="10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10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체크카드</a:t>
            </a:r>
            <a:r>
              <a:rPr lang="en-US" altLang="ko-KR" sz="10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T-Money </a:t>
            </a:r>
            <a:r>
              <a:rPr lang="ko-KR" altLang="en-US" sz="10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사용가능</a:t>
            </a:r>
            <a:endParaRPr lang="ko-KR" altLang="ko-KR" sz="10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4470206" y="1727492"/>
            <a:ext cx="2363147" cy="285143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1.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복사기 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UI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스캔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버튼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터치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51276" y="2164359"/>
            <a:ext cx="2041708" cy="878901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5433326" y="1289890"/>
            <a:ext cx="1117614" cy="285143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무료 서비스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ko-KR" sz="12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4488913" y="3444516"/>
            <a:ext cx="2081019" cy="646331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2.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스캔저장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위치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: 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PC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또는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/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USB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선택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후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</a:p>
          <a:p>
            <a:pPr lvl="0"/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원하는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스캔옵션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설정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4" name="그림 43" descr="\\10.220.201.31\common\Screenshot_2017-04-10-16-16-29.png"/>
          <p:cNvPicPr/>
          <p:nvPr/>
        </p:nvPicPr>
        <p:blipFill rotWithShape="1">
          <a:blip r:embed="rId7"/>
          <a:srcRect l="12204" t="32040" r="29690" b="12361"/>
          <a:stretch/>
        </p:blipFill>
        <p:spPr bwMode="auto">
          <a:xfrm>
            <a:off x="4546191" y="4088904"/>
            <a:ext cx="2073030" cy="119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오른쪽 화살표 44"/>
          <p:cNvSpPr/>
          <p:nvPr/>
        </p:nvSpPr>
        <p:spPr>
          <a:xfrm>
            <a:off x="6421760" y="4313603"/>
            <a:ext cx="212663" cy="639397"/>
          </a:xfrm>
          <a:prstGeom prst="rightArrow">
            <a:avLst>
              <a:gd name="adj1" fmla="val 50000"/>
              <a:gd name="adj2" fmla="val 7331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618199" y="4026775"/>
            <a:ext cx="1967205" cy="261097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ko-KR" sz="105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05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본인 </a:t>
            </a:r>
            <a:r>
              <a:rPr lang="en-US" altLang="ko-KR" sz="105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USB</a:t>
            </a:r>
            <a:r>
              <a:rPr lang="ko-KR" altLang="en-US" sz="105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삽입 후 선택 가능</a:t>
            </a:r>
            <a:r>
              <a:rPr lang="en-US" altLang="ko-KR" sz="1050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ko-KR" sz="1050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4576133" y="5350572"/>
            <a:ext cx="2132192" cy="1402628"/>
            <a:chOff x="4539061" y="5178654"/>
            <a:chExt cx="2922387" cy="1574546"/>
          </a:xfrm>
        </p:grpSpPr>
        <p:pic>
          <p:nvPicPr>
            <p:cNvPr id="48" name="그림 47" descr="\\10.220.207.197\common\Screenshot_2017-04-24-05-50-16.png"/>
            <p:cNvPicPr/>
            <p:nvPr/>
          </p:nvPicPr>
          <p:blipFill rotWithShape="1">
            <a:blip r:embed="rId13"/>
            <a:srcRect t="15070" r="-9" b="6271"/>
            <a:stretch/>
          </p:blipFill>
          <p:spPr bwMode="auto">
            <a:xfrm>
              <a:off x="4539061" y="5410947"/>
              <a:ext cx="2922387" cy="1342253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</p:pic>
        <p:sp>
          <p:nvSpPr>
            <p:cNvPr id="49" name="모서리가 둥근 사각형 설명선 48"/>
            <p:cNvSpPr/>
            <p:nvPr/>
          </p:nvSpPr>
          <p:spPr>
            <a:xfrm>
              <a:off x="5713932" y="5178654"/>
              <a:ext cx="1114683" cy="343861"/>
            </a:xfrm>
            <a:prstGeom prst="wedgeRoundRectCallout">
              <a:avLst>
                <a:gd name="adj1" fmla="val -16459"/>
                <a:gd name="adj2" fmla="val 77274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</a:rPr>
                <a:t>파일명</a:t>
              </a:r>
              <a:endParaRPr lang="en-US" altLang="ko-KR" sz="1000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</a:rPr>
                <a:t>수정 가능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950980" y="5436157"/>
              <a:ext cx="430562" cy="13790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직사각형 50">
            <a:extLst>
              <a:ext uri="{FF2B5EF4-FFF2-40B4-BE49-F238E27FC236}">
                <a16:creationId xmlns:a16="http://schemas.microsoft.com/office/drawing/2014/main" xmlns="" id="{A0E97EB5-AA8B-4782-9206-5F4B0F0A44B3}"/>
              </a:ext>
            </a:extLst>
          </p:cNvPr>
          <p:cNvSpPr/>
          <p:nvPr/>
        </p:nvSpPr>
        <p:spPr>
          <a:xfrm>
            <a:off x="4496286" y="7014826"/>
            <a:ext cx="2398413" cy="1015663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3-1. 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PC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선택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시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</a:p>
          <a:p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 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바탕화면에서 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Scan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아이콘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 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클릭 후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본인 문서 확인</a:t>
            </a:r>
            <a:endParaRPr lang="en-US" altLang="ko-KR" sz="12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3-2. 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USB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선택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시</a:t>
            </a:r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</a:p>
          <a:p>
            <a:r>
              <a:rPr lang="en-US" altLang="ko-KR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  </a:t>
            </a:r>
            <a:r>
              <a:rPr lang="ko-KR" altLang="en-US" sz="1200" kern="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스캔 파일이름 확인</a:t>
            </a:r>
            <a:endParaRPr lang="en-US" altLang="ko-KR" sz="1200" kern="100" dirty="0">
              <a:ln>
                <a:solidFill>
                  <a:schemeClr val="bg1"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618198" y="8129646"/>
            <a:ext cx="2074785" cy="13177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ko-KR" sz="14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※ </a:t>
            </a:r>
            <a:r>
              <a:rPr lang="ko-KR" altLang="en-US" sz="14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주의사항</a:t>
            </a:r>
            <a:endParaRPr lang="en-US" altLang="ko-KR" sz="14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공용 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PC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스캔 시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en-US" altLang="ko-KR" sz="12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개인정보 보호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를 위해 </a:t>
            </a: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/>
            </a:r>
            <a:b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en-US" altLang="ko-KR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본인 문서 학인 후 </a:t>
            </a:r>
            <a:endParaRPr lang="en-US" altLang="ko-KR" sz="12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파일 삭제</a:t>
            </a:r>
            <a:r>
              <a:rPr lang="ko-KR" altLang="en-US" sz="12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해 주세요</a:t>
            </a:r>
            <a:r>
              <a:rPr lang="en-US" altLang="ko-KR" sz="1100" b="1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b="1" kern="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53" name="Title 3"/>
          <p:cNvSpPr>
            <a:spLocks noGrp="1"/>
          </p:cNvSpPr>
          <p:nvPr>
            <p:ph type="ctrTitle"/>
          </p:nvPr>
        </p:nvSpPr>
        <p:spPr>
          <a:xfrm>
            <a:off x="370704" y="172995"/>
            <a:ext cx="6153664" cy="800214"/>
          </a:xfrm>
          <a:solidFill>
            <a:srgbClr val="00B0F0"/>
          </a:solidFill>
        </p:spPr>
        <p:txBody>
          <a:bodyPr anchor="ctr">
            <a:noAutofit/>
          </a:bodyPr>
          <a:lstStyle/>
          <a:p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Samsung 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복합기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</a:rPr>
              <a:t> 사용 방법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  <a:latin typeface="+mn-ea"/>
                <a:ea typeface="+mn-ea"/>
              </a:rPr>
              <a:t>(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</a:rPr>
              <a:t>공용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  <a:latin typeface="+mn-ea"/>
                <a:ea typeface="+mn-ea"/>
              </a:rPr>
              <a:t>PC)</a:t>
            </a:r>
            <a:endParaRPr lang="ko-KR" altLang="en-US" sz="2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FF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400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3"/>
          <p:cNvSpPr>
            <a:spLocks noGrp="1"/>
          </p:cNvSpPr>
          <p:nvPr>
            <p:ph type="ctrTitle"/>
          </p:nvPr>
        </p:nvSpPr>
        <p:spPr>
          <a:xfrm>
            <a:off x="370704" y="172995"/>
            <a:ext cx="6153664" cy="800214"/>
          </a:xfrm>
          <a:solidFill>
            <a:srgbClr val="00B0F0"/>
          </a:solidFill>
        </p:spPr>
        <p:txBody>
          <a:bodyPr anchor="ctr">
            <a:noAutofit/>
          </a:bodyPr>
          <a:lstStyle/>
          <a:p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</a:rPr>
              <a:t>본인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</a:rPr>
              <a:t>PC, 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</a:rPr>
              <a:t>모바일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</a:rPr>
              <a:t> 클라우드 인쇄 방법</a:t>
            </a:r>
            <a:endParaRPr lang="ko-KR" altLang="en-US" sz="2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4" name="직사각형 72"/>
          <p:cNvSpPr>
            <a:spLocks noChangeArrowheads="1"/>
          </p:cNvSpPr>
          <p:nvPr/>
        </p:nvSpPr>
        <p:spPr bwMode="auto">
          <a:xfrm>
            <a:off x="285616" y="1546044"/>
            <a:ext cx="6546984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SzPct val="80000"/>
              <a:defRPr/>
            </a:pPr>
            <a:r>
              <a:rPr lang="en-US" altLang="ko-KR" sz="1400" b="1" dirty="0">
                <a:solidFill>
                  <a:srgbClr val="00B0F0"/>
                </a:solidFill>
                <a:latin typeface="+mn-ea"/>
              </a:rPr>
              <a:t>*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PC</a:t>
            </a:r>
            <a:r>
              <a:rPr lang="en-US" altLang="ko-KR" sz="1400" b="1" dirty="0">
                <a:solidFill>
                  <a:srgbClr val="00B0F0"/>
                </a:solidFill>
                <a:latin typeface="+mn-ea"/>
              </a:rPr>
              <a:t>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: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www.samsungcloudprint.com→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고객지원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→Windows 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소프트웨어 설치</a:t>
            </a:r>
            <a:endParaRPr lang="en-US" altLang="ko-KR" sz="1400" b="1" dirty="0">
              <a:solidFill>
                <a:srgbClr val="0000FF"/>
              </a:solidFill>
              <a:latin typeface="+mn-ea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SzPct val="80000"/>
              <a:defRPr/>
            </a:pPr>
            <a:r>
              <a:rPr lang="en-US" altLang="ko-KR" sz="1400" b="1" dirty="0">
                <a:solidFill>
                  <a:srgbClr val="00B0F0"/>
                </a:solidFill>
                <a:latin typeface="+mn-ea"/>
              </a:rPr>
              <a:t>*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모바일</a:t>
            </a:r>
            <a:r>
              <a:rPr lang="ko-KR" altLang="en-US" sz="1400" b="1" dirty="0">
                <a:solidFill>
                  <a:srgbClr val="00B0F0"/>
                </a:solidFill>
                <a:latin typeface="+mn-ea"/>
              </a:rPr>
              <a:t>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: Play 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스토어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→ ’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삼성클라우드프린트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’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 검색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→ 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설치</a:t>
            </a:r>
            <a:endParaRPr lang="en-US" altLang="ko-KR" sz="1400" b="1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 bwMode="auto">
          <a:xfrm>
            <a:off x="190488" y="1110860"/>
            <a:ext cx="6018335" cy="371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defRPr/>
            </a:pPr>
            <a:r>
              <a:rPr lang="en-US" altLang="ko-KR" b="1" dirty="0">
                <a:latin typeface="+mn-ea"/>
              </a:rPr>
              <a:t>1. PC, </a:t>
            </a:r>
            <a:r>
              <a:rPr lang="ko-KR" altLang="en-US" b="1" dirty="0">
                <a:latin typeface="+mn-ea"/>
              </a:rPr>
              <a:t>모바일에서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SCP Setup Program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설치</a:t>
            </a:r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803" y="4578710"/>
            <a:ext cx="432973" cy="4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 Box 4"/>
          <p:cNvSpPr txBox="1">
            <a:spLocks noChangeArrowheads="1"/>
          </p:cNvSpPr>
          <p:nvPr/>
        </p:nvSpPr>
        <p:spPr bwMode="auto">
          <a:xfrm>
            <a:off x="222270" y="2234406"/>
            <a:ext cx="6018335" cy="397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defRPr/>
            </a:pPr>
            <a:r>
              <a:rPr lang="en-US" altLang="ko-KR" b="1" dirty="0">
                <a:latin typeface="+mn-ea"/>
              </a:rPr>
              <a:t>2-1.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PC</a:t>
            </a:r>
            <a:r>
              <a:rPr lang="ko-KR" altLang="en-US" b="1" dirty="0">
                <a:latin typeface="+mn-ea"/>
              </a:rPr>
              <a:t>에서 설치한 </a:t>
            </a:r>
            <a:r>
              <a:rPr lang="en-US" altLang="ko-KR" b="1" dirty="0">
                <a:latin typeface="+mn-ea"/>
              </a:rPr>
              <a:t>SCP Setup </a:t>
            </a:r>
            <a:r>
              <a:rPr lang="ko-KR" altLang="en-US" b="1" dirty="0">
                <a:latin typeface="+mn-ea"/>
              </a:rPr>
              <a:t>파일 실행</a:t>
            </a:r>
            <a:endParaRPr lang="en-US" altLang="ko-KR" b="1" dirty="0">
              <a:latin typeface="+mn-ea"/>
            </a:endParaRPr>
          </a:p>
        </p:txBody>
      </p:sp>
      <p:sp>
        <p:nvSpPr>
          <p:cNvPr id="58" name="Text Box 4"/>
          <p:cNvSpPr txBox="1">
            <a:spLocks noChangeArrowheads="1"/>
          </p:cNvSpPr>
          <p:nvPr/>
        </p:nvSpPr>
        <p:spPr bwMode="auto">
          <a:xfrm>
            <a:off x="242546" y="4605638"/>
            <a:ext cx="3760930" cy="397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10000"/>
              </a:lnSpc>
              <a:defRPr/>
            </a:pPr>
            <a:r>
              <a:rPr lang="en-US" altLang="ko-KR" b="1" dirty="0">
                <a:latin typeface="+mn-ea"/>
              </a:rPr>
              <a:t>2-2.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모바일</a:t>
            </a:r>
            <a:r>
              <a:rPr lang="ko-KR" altLang="en-US" b="1" dirty="0">
                <a:latin typeface="+mn-ea"/>
              </a:rPr>
              <a:t>에서 설치한 앱 실행</a:t>
            </a:r>
          </a:p>
        </p:txBody>
      </p:sp>
      <p:sp>
        <p:nvSpPr>
          <p:cNvPr id="60" name="Text Box 4"/>
          <p:cNvSpPr txBox="1">
            <a:spLocks noChangeArrowheads="1"/>
          </p:cNvSpPr>
          <p:nvPr/>
        </p:nvSpPr>
        <p:spPr bwMode="auto">
          <a:xfrm>
            <a:off x="149689" y="5386917"/>
            <a:ext cx="6018335" cy="397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defRPr/>
            </a:pPr>
            <a:r>
              <a:rPr lang="en-US" altLang="ko-KR" b="1" dirty="0">
                <a:latin typeface="+mn-ea"/>
              </a:rPr>
              <a:t>3. </a:t>
            </a:r>
            <a:r>
              <a:rPr lang="ko-KR" altLang="en-US" b="1" dirty="0">
                <a:latin typeface="+mn-ea"/>
              </a:rPr>
              <a:t>인쇄할 문서 선택 후 인쇄 명령 수행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788655" y="6094363"/>
            <a:ext cx="2362919" cy="1297491"/>
            <a:chOff x="610721" y="6753197"/>
            <a:chExt cx="3514725" cy="2019299"/>
          </a:xfrm>
        </p:grpSpPr>
        <p:pic>
          <p:nvPicPr>
            <p:cNvPr id="6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721" y="6753197"/>
              <a:ext cx="3514725" cy="2019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타원 66"/>
            <p:cNvSpPr/>
            <p:nvPr/>
          </p:nvSpPr>
          <p:spPr>
            <a:xfrm>
              <a:off x="975785" y="8049341"/>
              <a:ext cx="1661128" cy="432047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785558" y="6753200"/>
              <a:ext cx="915250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70" name="Text Box 4"/>
          <p:cNvSpPr txBox="1">
            <a:spLocks noChangeArrowheads="1"/>
          </p:cNvSpPr>
          <p:nvPr/>
        </p:nvSpPr>
        <p:spPr bwMode="auto">
          <a:xfrm>
            <a:off x="246473" y="7450700"/>
            <a:ext cx="6018335" cy="371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defRPr/>
            </a:pPr>
            <a:r>
              <a:rPr lang="en-US" altLang="ko-KR" b="1" dirty="0">
                <a:latin typeface="+mn-ea"/>
              </a:rPr>
              <a:t>5. </a:t>
            </a:r>
            <a:r>
              <a:rPr lang="ko-KR" altLang="en-US" b="1" dirty="0" err="1">
                <a:latin typeface="+mn-ea"/>
              </a:rPr>
              <a:t>복합기에서</a:t>
            </a:r>
            <a:r>
              <a:rPr lang="ko-KR" altLang="en-US" b="1" dirty="0">
                <a:latin typeface="+mn-ea"/>
              </a:rPr>
              <a:t> 인쇄 파일 선택</a:t>
            </a:r>
          </a:p>
        </p:txBody>
      </p:sp>
      <p:pic>
        <p:nvPicPr>
          <p:cNvPr id="71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00" y="7919740"/>
            <a:ext cx="1362431" cy="7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146" y="7919740"/>
            <a:ext cx="1357257" cy="79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" name="그룹 72"/>
          <p:cNvGrpSpPr/>
          <p:nvPr/>
        </p:nvGrpSpPr>
        <p:grpSpPr>
          <a:xfrm>
            <a:off x="5255146" y="7919740"/>
            <a:ext cx="1342206" cy="794246"/>
            <a:chOff x="603838" y="4083728"/>
            <a:chExt cx="3702634" cy="2191022"/>
          </a:xfrm>
        </p:grpSpPr>
        <p:cxnSp>
          <p:nvCxnSpPr>
            <p:cNvPr id="84" name="직선 화살표 연결선 83"/>
            <p:cNvCxnSpPr/>
            <p:nvPr/>
          </p:nvCxnSpPr>
          <p:spPr bwMode="auto">
            <a:xfrm flipH="1" flipV="1">
              <a:off x="3710991" y="4083728"/>
              <a:ext cx="191386" cy="396044"/>
            </a:xfrm>
            <a:prstGeom prst="straightConnector1">
              <a:avLst/>
            </a:prstGeom>
            <a:noFill/>
            <a:ln w="25400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pic>
          <p:nvPicPr>
            <p:cNvPr id="8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838" y="4103742"/>
              <a:ext cx="3702634" cy="21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TextBox 85"/>
            <p:cNvSpPr txBox="1"/>
            <p:nvPr/>
          </p:nvSpPr>
          <p:spPr>
            <a:xfrm>
              <a:off x="1158764" y="4612379"/>
              <a:ext cx="730526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010-1234-5678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42674" y="5007308"/>
              <a:ext cx="67746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2015-04-10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42674" y="5179145"/>
              <a:ext cx="67746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2015-04-10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42674" y="5350980"/>
              <a:ext cx="67746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2015-04-10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42674" y="5522817"/>
              <a:ext cx="67746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2015-04-10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520974" y="5010972"/>
              <a:ext cx="708419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Raw_data.xls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20974" y="5182806"/>
              <a:ext cx="748215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Mx4 image.jpg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520974" y="5354643"/>
              <a:ext cx="801279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매뉴얼 가이드</a:t>
              </a: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.</a:t>
              </a:r>
              <a:r>
                <a:rPr kumimoji="0" lang="en-US" altLang="ko-KR" sz="1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pdf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520974" y="5526480"/>
              <a:ext cx="752639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동국대 </a:t>
              </a: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test.ppt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053728" y="5010972"/>
              <a:ext cx="580176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흑백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053728" y="5182806"/>
              <a:ext cx="580176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컬러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053728" y="5354643"/>
              <a:ext cx="580176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흑백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053728" y="5526480"/>
              <a:ext cx="580176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컬러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233535" y="5019725"/>
              <a:ext cx="52711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3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233535" y="5191562"/>
              <a:ext cx="52711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1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24691" y="5363396"/>
              <a:ext cx="544800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10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233535" y="5535233"/>
              <a:ext cx="52711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5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580688" y="5019725"/>
              <a:ext cx="52711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1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580688" y="5191562"/>
              <a:ext cx="52711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1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80688" y="5363396"/>
              <a:ext cx="52711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1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580688" y="5535233"/>
              <a:ext cx="527111" cy="297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1</a:t>
              </a:r>
              <a:endParaRPr kumimoji="0" lang="ko-KR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603838" y="5350980"/>
              <a:ext cx="3464106" cy="171836"/>
            </a:xfrm>
            <a:prstGeom prst="roundRect">
              <a:avLst/>
            </a:prstGeom>
            <a:noFill/>
            <a:ln w="25400" cap="flat" cmpd="sng" algn="ctr">
              <a:solidFill>
                <a:srgbClr val="C00000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166" y="7921505"/>
            <a:ext cx="1362431" cy="79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직사각형 74"/>
          <p:cNvSpPr/>
          <p:nvPr/>
        </p:nvSpPr>
        <p:spPr>
          <a:xfrm>
            <a:off x="518831" y="8711828"/>
            <a:ext cx="10743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rgbClr val="0000FF"/>
                </a:solidFill>
                <a:latin typeface="+mn-ea"/>
              </a:rPr>
              <a:t>“</a:t>
            </a:r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모바일 출력</a:t>
            </a:r>
            <a:r>
              <a:rPr lang="en-US" altLang="ko-KR" sz="1100" b="1" dirty="0">
                <a:solidFill>
                  <a:srgbClr val="0000FF"/>
                </a:solidFill>
                <a:latin typeface="+mn-ea"/>
              </a:rPr>
              <a:t>”</a:t>
            </a:r>
          </a:p>
          <a:p>
            <a:pPr algn="ctr"/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선택</a:t>
            </a:r>
          </a:p>
        </p:txBody>
      </p:sp>
      <p:sp>
        <p:nvSpPr>
          <p:cNvPr id="76" name="타원 75"/>
          <p:cNvSpPr/>
          <p:nvPr/>
        </p:nvSpPr>
        <p:spPr>
          <a:xfrm>
            <a:off x="1053622" y="8190149"/>
            <a:ext cx="335833" cy="335833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2130806" y="8711828"/>
            <a:ext cx="10743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rgbClr val="0000FF"/>
                </a:solidFill>
                <a:latin typeface="+mn-ea"/>
              </a:rPr>
              <a:t>“</a:t>
            </a:r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휴대폰번호</a:t>
            </a:r>
            <a:r>
              <a:rPr lang="en-US" altLang="ko-KR" sz="1100" b="1" dirty="0">
                <a:solidFill>
                  <a:srgbClr val="0000FF"/>
                </a:solidFill>
                <a:latin typeface="+mn-ea"/>
              </a:rPr>
              <a:t>” </a:t>
            </a:r>
          </a:p>
          <a:p>
            <a:pPr algn="ctr"/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창 터치</a:t>
            </a:r>
          </a:p>
        </p:txBody>
      </p:sp>
      <p:sp>
        <p:nvSpPr>
          <p:cNvPr id="78" name="타원 77"/>
          <p:cNvSpPr/>
          <p:nvPr/>
        </p:nvSpPr>
        <p:spPr>
          <a:xfrm>
            <a:off x="2206807" y="7991748"/>
            <a:ext cx="335833" cy="335833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9" name="타원 78"/>
          <p:cNvSpPr/>
          <p:nvPr/>
        </p:nvSpPr>
        <p:spPr>
          <a:xfrm>
            <a:off x="3766776" y="7919740"/>
            <a:ext cx="335833" cy="335833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634719" y="8711828"/>
            <a:ext cx="1413768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00" b="1" dirty="0">
                <a:solidFill>
                  <a:srgbClr val="0000FF"/>
                </a:solidFill>
                <a:latin typeface="+mn-ea"/>
              </a:rPr>
              <a:t>“</a:t>
            </a:r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휴대폰번호</a:t>
            </a:r>
            <a:r>
              <a:rPr lang="en-US" altLang="ko-KR" sz="1100" b="1" dirty="0">
                <a:solidFill>
                  <a:srgbClr val="0000FF"/>
                </a:solidFill>
                <a:latin typeface="+mn-ea"/>
              </a:rPr>
              <a:t>” </a:t>
            </a:r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입력</a:t>
            </a:r>
            <a:r>
              <a:rPr lang="en-US" altLang="ko-KR" sz="1100" b="1" dirty="0">
                <a:solidFill>
                  <a:srgbClr val="0000FF"/>
                </a:solidFill>
                <a:latin typeface="+mn-ea"/>
              </a:rPr>
              <a:t/>
            </a:r>
            <a:br>
              <a:rPr lang="en-US" altLang="ko-KR" sz="1100" b="1" dirty="0">
                <a:solidFill>
                  <a:srgbClr val="0000FF"/>
                </a:solidFill>
                <a:latin typeface="+mn-ea"/>
              </a:rPr>
            </a:br>
            <a:r>
              <a:rPr lang="en-US" altLang="ko-KR" sz="1200" b="1" dirty="0">
                <a:solidFill>
                  <a:srgbClr val="FF0000"/>
                </a:solidFill>
                <a:latin typeface="+mn-ea"/>
              </a:rPr>
              <a:t>(10 **** ***)</a:t>
            </a:r>
            <a:endParaRPr lang="ko-KR" altLang="en-US" sz="11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5405328" y="8711828"/>
            <a:ext cx="10807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인쇄할 리스트</a:t>
            </a:r>
            <a:endParaRPr lang="en-US" altLang="ko-KR" sz="1100" b="1" dirty="0">
              <a:solidFill>
                <a:srgbClr val="0000FF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rgbClr val="0000FF"/>
                </a:solidFill>
                <a:latin typeface="+mn-ea"/>
              </a:rPr>
              <a:t>선택 출력</a:t>
            </a:r>
          </a:p>
        </p:txBody>
      </p:sp>
      <p:sp>
        <p:nvSpPr>
          <p:cNvPr id="82" name="Text Box 4"/>
          <p:cNvSpPr txBox="1">
            <a:spLocks noChangeArrowheads="1"/>
          </p:cNvSpPr>
          <p:nvPr/>
        </p:nvSpPr>
        <p:spPr bwMode="auto">
          <a:xfrm>
            <a:off x="246473" y="9215963"/>
            <a:ext cx="6018335" cy="397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defRPr/>
            </a:pPr>
            <a:r>
              <a:rPr lang="en-US" altLang="ko-KR" b="1" dirty="0">
                <a:latin typeface="+mn-ea"/>
              </a:rPr>
              <a:t>6. </a:t>
            </a:r>
            <a:r>
              <a:rPr lang="ko-KR" altLang="en-US" b="1" dirty="0">
                <a:latin typeface="+mn-ea"/>
              </a:rPr>
              <a:t>단말기에서 결제 後</a:t>
            </a:r>
            <a:r>
              <a:rPr lang="en-US" altLang="ko-KR" b="1" dirty="0">
                <a:latin typeface="+mn-ea"/>
              </a:rPr>
              <a:t>, </a:t>
            </a:r>
            <a:r>
              <a:rPr lang="ko-KR" altLang="en-US" b="1" dirty="0">
                <a:latin typeface="+mn-ea"/>
              </a:rPr>
              <a:t>인쇄물 수령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1246495" y="8033578"/>
            <a:ext cx="493427" cy="149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pic>
        <p:nvPicPr>
          <p:cNvPr id="69" name="그림 68">
            <a:extLst>
              <a:ext uri="{FF2B5EF4-FFF2-40B4-BE49-F238E27FC236}">
                <a16:creationId xmlns:a16="http://schemas.microsoft.com/office/drawing/2014/main" xmlns="" id="{4275CF73-A318-48C4-AF53-79BF37AB2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771" y="2679183"/>
            <a:ext cx="2732625" cy="1927860"/>
          </a:xfrm>
          <a:prstGeom prst="rect">
            <a:avLst/>
          </a:prstGeom>
        </p:spPr>
      </p:pic>
      <p:sp>
        <p:nvSpPr>
          <p:cNvPr id="63" name="타원 62"/>
          <p:cNvSpPr/>
          <p:nvPr/>
        </p:nvSpPr>
        <p:spPr>
          <a:xfrm>
            <a:off x="1150985" y="3488229"/>
            <a:ext cx="529051" cy="366948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2425248" y="4457917"/>
            <a:ext cx="529051" cy="183474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08" name="직사각형 72">
            <a:extLst>
              <a:ext uri="{FF2B5EF4-FFF2-40B4-BE49-F238E27FC236}">
                <a16:creationId xmlns:a16="http://schemas.microsoft.com/office/drawing/2014/main" xmlns="" id="{FA2566D7-D9D3-4337-87BE-49367161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7768" y="2880927"/>
            <a:ext cx="288172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SzPct val="80000"/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*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프린트 등록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네트워크 선택</a:t>
            </a:r>
            <a:endParaRPr lang="en-US" altLang="ko-KR" sz="1400" b="1" dirty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SzPct val="80000"/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*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검색된 프린터 선택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  <a:sym typeface="Wingdings" panose="05000000000000000000" pitchFamily="2" charset="2"/>
              </a:rPr>
              <a:t>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  <a:sym typeface="Wingdings" panose="05000000000000000000" pitchFamily="2" charset="2"/>
              </a:rPr>
              <a:t>설치</a:t>
            </a:r>
            <a:endParaRPr lang="en-US" altLang="ko-KR" sz="1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9" name="직사각형 72">
            <a:extLst>
              <a:ext uri="{FF2B5EF4-FFF2-40B4-BE49-F238E27FC236}">
                <a16:creationId xmlns:a16="http://schemas.microsoft.com/office/drawing/2014/main" xmlns="" id="{63CB8CCB-5B72-4AE0-8C66-83B62DD5B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055" y="4999698"/>
            <a:ext cx="5055755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SzPct val="80000"/>
              <a:defRPr/>
            </a:pP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* 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맨 아래 부분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: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‘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프린터 선택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’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 터치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  <a:sym typeface="Wingdings" panose="05000000000000000000" pitchFamily="2" charset="2"/>
              </a:rPr>
              <a:t>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X4300 Series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  <a:sym typeface="Wingdings" panose="05000000000000000000" pitchFamily="2" charset="2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  <a:sym typeface="Wingdings" panose="05000000000000000000" pitchFamily="2" charset="2"/>
              </a:rPr>
              <a:t>선택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  <a:sym typeface="Wingdings" panose="05000000000000000000" pitchFamily="2" charset="2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sz="1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0" name="직사각형 72">
            <a:extLst>
              <a:ext uri="{FF2B5EF4-FFF2-40B4-BE49-F238E27FC236}">
                <a16:creationId xmlns:a16="http://schemas.microsoft.com/office/drawing/2014/main" xmlns="" id="{0BD09C3D-89B4-4B0E-8437-4EFAAD493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0542" y="5781344"/>
            <a:ext cx="3044351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SzPct val="80000"/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3-2)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모바일에서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/>
            </a:r>
            <a:br>
              <a:rPr lang="en-US" altLang="ko-KR" sz="1400" b="1" dirty="0">
                <a:solidFill>
                  <a:srgbClr val="0000FF"/>
                </a:solidFill>
                <a:latin typeface="+mn-ea"/>
              </a:rPr>
            </a:b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      ‘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미리보기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’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</a:rPr>
              <a:t> 선택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/>
            </a:r>
            <a:br>
              <a:rPr lang="en-US" altLang="ko-KR" sz="1400" b="1" dirty="0">
                <a:solidFill>
                  <a:srgbClr val="0000FF"/>
                </a:solidFill>
                <a:latin typeface="+mn-ea"/>
              </a:rPr>
            </a:br>
            <a:r>
              <a:rPr lang="en-US" altLang="ko-KR" sz="1400" b="1" dirty="0">
                <a:solidFill>
                  <a:srgbClr val="0000FF"/>
                </a:solidFill>
                <a:latin typeface="+mn-ea"/>
              </a:rPr>
              <a:t>      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 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인쇄 옵션 설정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칼라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/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흑백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) </a:t>
            </a:r>
            <a:b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</a:b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       </a:t>
            </a:r>
            <a:r>
              <a:rPr lang="ko-KR" altLang="en-US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인쇄 명령</a:t>
            </a: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/>
            </a:r>
            <a:b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</a:br>
            <a:r>
              <a:rPr lang="en-US" altLang="ko-KR" sz="1400" b="1" dirty="0">
                <a:solidFill>
                  <a:srgbClr val="0000FF"/>
                </a:solidFill>
                <a:latin typeface="+mn-ea"/>
                <a:sym typeface="Wingdings" panose="05000000000000000000" pitchFamily="2" charset="2"/>
              </a:rPr>
              <a:t>           </a:t>
            </a:r>
            <a:endParaRPr lang="en-US" altLang="ko-KR" sz="1400" b="1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112" name="직사각형 72">
            <a:extLst>
              <a:ext uri="{FF2B5EF4-FFF2-40B4-BE49-F238E27FC236}">
                <a16:creationId xmlns:a16="http://schemas.microsoft.com/office/drawing/2014/main" xmlns="" id="{598AC31C-7E77-4BBE-8A5E-356BD7822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183" y="5767702"/>
            <a:ext cx="1306864" cy="309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SzPct val="80000"/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3-1) PC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에서</a:t>
            </a:r>
            <a:endParaRPr lang="en-US" altLang="ko-KR" sz="1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xmlns="" id="{1C45DCCD-10CC-42BF-B70B-FA3915EEFBD7}"/>
              </a:ext>
            </a:extLst>
          </p:cNvPr>
          <p:cNvSpPr/>
          <p:nvPr/>
        </p:nvSpPr>
        <p:spPr>
          <a:xfrm>
            <a:off x="4001345" y="9030538"/>
            <a:ext cx="164019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rgbClr val="00B0F0"/>
                </a:solidFill>
                <a:latin typeface="+mn-ea"/>
                <a:sym typeface="Wingdings" panose="05000000000000000000" pitchFamily="2" charset="2"/>
              </a:rPr>
              <a:t> </a:t>
            </a:r>
            <a:r>
              <a:rPr lang="ko-KR" altLang="en-US" sz="1100" b="1" dirty="0">
                <a:solidFill>
                  <a:srgbClr val="00B0F0"/>
                </a:solidFill>
                <a:latin typeface="+mn-ea"/>
              </a:rPr>
              <a:t>첫번째 숫자 </a:t>
            </a:r>
            <a:r>
              <a:rPr lang="en-US" altLang="ko-KR" sz="1100" b="1" dirty="0">
                <a:solidFill>
                  <a:srgbClr val="00B0F0"/>
                </a:solidFill>
                <a:latin typeface="+mn-ea"/>
              </a:rPr>
              <a:t>0 </a:t>
            </a:r>
            <a:r>
              <a:rPr lang="ko-KR" altLang="en-US" sz="1100" b="1" dirty="0">
                <a:solidFill>
                  <a:srgbClr val="00B0F0"/>
                </a:solidFill>
                <a:latin typeface="+mn-ea"/>
              </a:rPr>
              <a:t>제외</a:t>
            </a:r>
            <a:r>
              <a:rPr lang="en-US" altLang="ko-KR" sz="1100" b="1" dirty="0">
                <a:solidFill>
                  <a:srgbClr val="00B0F0"/>
                </a:solidFill>
                <a:latin typeface="+mn-ea"/>
              </a:rPr>
              <a:t> </a:t>
            </a:r>
            <a:endParaRPr lang="ko-KR" altLang="en-US" sz="1100" b="1" dirty="0">
              <a:solidFill>
                <a:srgbClr val="00B0F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2822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358</Words>
  <Application>Microsoft Office PowerPoint</Application>
  <PresentationFormat>A4 용지(210x297mm)</PresentationFormat>
  <Paragraphs>84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Samsung 복합기 사용 방법 (공용PC)</vt:lpstr>
      <vt:lpstr>본인PC, 모바일 클라우드 인쇄 방법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프린터 사용 방법 (공용PC)</dc:title>
  <dc:creator>SDS</dc:creator>
  <cp:lastModifiedBy>Registered User</cp:lastModifiedBy>
  <cp:revision>15</cp:revision>
  <cp:lastPrinted>2018-03-29T03:59:53Z</cp:lastPrinted>
  <dcterms:created xsi:type="dcterms:W3CDTF">2017-11-02T07:22:38Z</dcterms:created>
  <dcterms:modified xsi:type="dcterms:W3CDTF">2018-03-29T04:00:18Z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D:\11 비에이블\대치 2센터\대치 2센터 복합기 인쇄 사용법.pptx</vt:lpwstr>
  </property>
</Properties>
</file>